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sldIdLst>
    <p:sldId id="256" r:id="rId2"/>
    <p:sldId id="259" r:id="rId3"/>
    <p:sldId id="276" r:id="rId4"/>
    <p:sldId id="260" r:id="rId5"/>
    <p:sldId id="262" r:id="rId6"/>
    <p:sldId id="275" r:id="rId7"/>
    <p:sldId id="263" r:id="rId8"/>
    <p:sldId id="264" r:id="rId9"/>
    <p:sldId id="270" r:id="rId10"/>
    <p:sldId id="269" r:id="rId11"/>
    <p:sldId id="277" r:id="rId12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CC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699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15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90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46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979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9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309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1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26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7DE6118-2437-4B30-8E3C-4D2BE6020583}" type="datetimeFigureOut">
              <a:rPr lang="en-US" smtClean="0"/>
              <a:pPr/>
              <a:t>8/18/2025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72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8/18/2025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8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8/18/2025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95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1018" y="2168459"/>
            <a:ext cx="7909942" cy="25210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2"/>
            </a:solidFill>
          </a:ln>
        </p:spPr>
        <p:txBody>
          <a:bodyPr anchor="t"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образовании </a:t>
            </a:r>
            <a:br>
              <a:rPr lang="ru-RU" sz="4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сентября 2025 года. </a:t>
            </a:r>
            <a:br>
              <a:rPr lang="ru-RU" sz="4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Плоская концепция университета с элементами образования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2"/>
          <a:stretch/>
        </p:blipFill>
        <p:spPr bwMode="auto">
          <a:xfrm>
            <a:off x="7725663" y="0"/>
            <a:ext cx="4795521" cy="47941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865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 bwMode="auto">
          <a:xfrm>
            <a:off x="1977743" y="405140"/>
            <a:ext cx="850321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5400">
                <a:solidFill>
                  <a:schemeClr val="bg1"/>
                </a:solidFill>
                <a:latin typeface="DIN Condensed "/>
                <a:ea typeface="DIN Condensed "/>
              </a:defRPr>
            </a:lvl1pPr>
          </a:lstStyle>
          <a:p>
            <a:pPr lvl="0" algn="ctr">
              <a:defRPr/>
            </a:pPr>
            <a:r>
              <a:rPr lang="ru-RU" sz="1800" b="1" dirty="0">
                <a:solidFill>
                  <a:schemeClr val="tx1"/>
                </a:solidFill>
                <a:latin typeface="Arial"/>
                <a:cs typeface="Arial"/>
              </a:rPr>
              <a:t>КОНЦЕПЦИЯ ИСТОРИЧЕСКОГО ПРОСВЕЩЕНИЯ</a:t>
            </a:r>
          </a:p>
          <a:p>
            <a:pPr lvl="0" algn="ctr">
              <a:defRPr/>
            </a:pPr>
            <a:r>
              <a:rPr lang="ru-RU" sz="1800" b="1" dirty="0">
                <a:solidFill>
                  <a:schemeClr val="tx1"/>
                </a:solidFill>
                <a:latin typeface="Arial"/>
                <a:cs typeface="Arial"/>
              </a:rPr>
              <a:t>В ОБЩЕМ ОБРАЗОВАНИИ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1074281" y="1024754"/>
            <a:ext cx="8513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</a:rPr>
              <a:t>Обновление содержания исторического образования в школе</a:t>
            </a:r>
            <a:endParaRPr sz="2400" dirty="0">
              <a:solidFill>
                <a:srgbClr val="C00000"/>
              </a:solidFill>
            </a:endParaRPr>
          </a:p>
        </p:txBody>
      </p:sp>
      <p:sp>
        <p:nvSpPr>
          <p:cNvPr id="5" name="object 5"/>
          <p:cNvSpPr txBox="1"/>
          <p:nvPr/>
        </p:nvSpPr>
        <p:spPr bwMode="auto">
          <a:xfrm>
            <a:off x="466765" y="1562154"/>
            <a:ext cx="11368919" cy="12258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525" marR="541496" algn="ctr" defTabSz="1076325">
              <a:defRPr/>
            </a:pPr>
            <a:r>
              <a:rPr b="1" dirty="0" err="1"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latin typeface="Arial" panose="020B0604020202020204" pitchFamily="34" charset="0"/>
                <a:cs typeface="Arial" panose="020B0604020202020204" pitchFamily="34" charset="0"/>
              </a:rPr>
              <a:t>исторического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Уровень</a:t>
            </a:r>
            <a:r>
              <a:rPr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latin typeface="Arial" panose="020B0604020202020204" pitchFamily="34" charset="0"/>
                <a:cs typeface="Arial" panose="020B0604020202020204" pitchFamily="34" charset="0"/>
              </a:rPr>
              <a:t>начального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latin typeface="Arial" panose="020B0604020202020204" pitchFamily="34" charset="0"/>
                <a:cs typeface="Arial" panose="020B0604020202020204" pitchFamily="34" charset="0"/>
              </a:rPr>
              <a:t>общего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"/>
              </a:spcBef>
              <a:defRPr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59" algn="ctr">
              <a:defRPr/>
            </a:pPr>
            <a:r>
              <a:rPr b="1" spc="13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</a:t>
            </a:r>
            <a:r>
              <a:rPr b="1" spc="139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ный</a:t>
            </a:r>
            <a:r>
              <a:rPr b="1" spc="15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6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b="1" spc="11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b="1" spc="98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b="1" spc="109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b="1" spc="11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b="1" spc="86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b="1" spc="19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77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b="1" spc="77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1" spc="13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b="1" spc="146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b="1" spc="10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b="1" spc="12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</a:t>
            </a:r>
            <a:r>
              <a:rPr b="1" spc="143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b="1" spc="19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b="1" spc="13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b="1" spc="8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13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16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b="1" spc="-4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spc="-4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algn="ctr">
              <a:defRPr/>
            </a:pPr>
            <a:r>
              <a:rPr b="1" spc="13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</a:t>
            </a:r>
            <a:r>
              <a:rPr b="1" spc="120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b="1" spc="98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b="1" spc="34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13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b="1" spc="12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ежду</a:t>
            </a:r>
            <a:r>
              <a:rPr b="1" spc="19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10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b="1" spc="127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1" spc="146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рией</a:t>
            </a:r>
            <a:r>
              <a:rPr b="1" spc="15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56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1" spc="13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</a:t>
            </a:r>
            <a:r>
              <a:rPr b="1" spc="176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15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5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26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46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b="1" spc="13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109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1" spc="12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нально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b="1" spc="15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15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b="1" spc="105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b="1" spc="127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1" spc="146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рией</a:t>
            </a:r>
            <a:endParaRPr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3"/>
          <p:cNvSpPr txBox="1"/>
          <p:nvPr/>
        </p:nvSpPr>
        <p:spPr bwMode="auto">
          <a:xfrm>
            <a:off x="363733" y="3269540"/>
            <a:ext cx="11368919" cy="34278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184784">
              <a:defRPr/>
            </a:pPr>
            <a:r>
              <a:rPr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</a:t>
            </a:r>
            <a:r>
              <a:rPr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идеи</a:t>
            </a:r>
            <a:r>
              <a:rPr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исторической</a:t>
            </a:r>
            <a:r>
              <a:rPr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составляющей</a:t>
            </a:r>
            <a:r>
              <a:rPr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7193" marR="560546" indent="-214313">
              <a:spcBef>
                <a:spcPts val="390"/>
              </a:spcBef>
              <a:buFont typeface="Arial"/>
              <a:buChar char="•"/>
              <a:defRPr/>
            </a:pP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ознакомление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рождением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развитием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российского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государства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Древней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современной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7193" marR="408623" indent="-214313">
              <a:buFont typeface="Arial"/>
              <a:buChar char="•"/>
              <a:defRPr/>
            </a:pP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патриотических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гордости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славные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страницы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великого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государства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уважения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культуре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традициям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многочисленных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народов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населяющих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Российскую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Федерацию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7193" marR="589121" indent="-214313">
              <a:buFont typeface="Arial"/>
              <a:buChar char="•"/>
              <a:defRPr/>
            </a:pP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ознакомление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выдающимися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личностями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великими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гражданами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внесли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вклад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искусства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представителями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разных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народов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7193" marR="300514" indent="-214313">
              <a:buFont typeface="Arial"/>
              <a:buChar char="•"/>
              <a:defRPr/>
            </a:pP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знакомство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памятниками</a:t>
            </a:r>
            <a:r>
              <a:rPr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древнерусского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каменного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зодчества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Московский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Кремль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Великий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Новгород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Кижи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7193" marR="300514" indent="-214313">
              <a:buFont typeface="Arial"/>
              <a:buChar char="•"/>
              <a:defRPr/>
            </a:pPr>
            <a:endParaRPr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 bwMode="auto">
          <a:xfrm>
            <a:off x="4033287" y="2634788"/>
            <a:ext cx="522515" cy="31931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B9C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24898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y PC\Desktop\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6" b="76074"/>
          <a:stretch/>
        </p:blipFill>
        <p:spPr bwMode="auto">
          <a:xfrm>
            <a:off x="1055457" y="1451411"/>
            <a:ext cx="9550467" cy="452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95601" y="548680"/>
            <a:ext cx="4210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Обратить внимание!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261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850" y="266700"/>
            <a:ext cx="11525250" cy="6000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Изменения в образовании с 1 сентября 2025 года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850" y="952499"/>
            <a:ext cx="10455767" cy="5124451"/>
          </a:xfrm>
          <a:prstGeom prst="roundRect">
            <a:avLst>
              <a:gd name="adj" fmla="val 5682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Синхронизация образовательных программ с государственными экзаменами (ОГЭ и ЕГЭ);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необходимо, чтобы задания на экзаменах соответствовали пройденной школьной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программе;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окращение максимального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количества контрольных и проверочных работ, включая всероссийскую проверочную работу, до 10% от общего объема учебного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времени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окращение бюрократической нагрузки педагогических работников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основании федерального закона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соответствующего приказа Минпросвещения с 1 марта 2025 года;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сентября 2025 года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 введено единое федеральное расписание уроков -  российские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перейдут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новую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организации учебного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Школа икон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0541" y="685163"/>
            <a:ext cx="908559" cy="860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0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0574" y="284455"/>
            <a:ext cx="100322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сокращение максимального количества контрольных и проверочных работ,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всероссийскую проверочную работу, до 10% от общего объема учебного времени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C:\Users\My PC\Desktop\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5" b="73434"/>
          <a:stretch/>
        </p:blipFill>
        <p:spPr bwMode="auto">
          <a:xfrm>
            <a:off x="1559497" y="1556792"/>
            <a:ext cx="8594453" cy="4396584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960096" y="1484784"/>
            <a:ext cx="2736304" cy="446859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373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850" y="266700"/>
            <a:ext cx="11525250" cy="6000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Единое школьное расписание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850" y="952499"/>
            <a:ext cx="11525250" cy="5124451"/>
          </a:xfrm>
          <a:prstGeom prst="roundRect">
            <a:avLst>
              <a:gd name="adj" fmla="val 5682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нововведение имеет цель систематизировать</a:t>
            </a:r>
            <a:b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 процесс по всей России, снизить нагрузку  учащихся и создать равные условия для получения знаний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единого школьного расписания позволит учителям пользоваться единым планированием уроков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календарно-тематическое планирование будет одинаковым 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каждому предмету.</a:t>
            </a:r>
          </a:p>
          <a:p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Переход из одной школы в другую  будет проще  благодаря единому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расписанию.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Темы предметов во всех школах будут идти в одинаковом порядке.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 середине года ребёнок переведётся в другое учебное заведение, то «попадет» на изучение тех же тем. </a:t>
            </a:r>
          </a:p>
        </p:txBody>
      </p:sp>
      <p:pic>
        <p:nvPicPr>
          <p:cNvPr id="4" name="Рисунок 3" descr="Календарь икон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237" y="342899"/>
            <a:ext cx="1236663" cy="1133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445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850" y="266700"/>
            <a:ext cx="11525250" cy="6000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Единое школьное расписание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850" y="952499"/>
            <a:ext cx="11525250" cy="5124451"/>
          </a:xfrm>
          <a:prstGeom prst="roundRect">
            <a:avLst>
              <a:gd name="adj" fmla="val 5682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школьное расписание разрабатывается совместно</a:t>
            </a:r>
            <a:b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Роспотребнадзором, а также будет учитывать все действующие нормы СанПиН. Расписание предполагает оптимальное распределение</a:t>
            </a:r>
            <a:b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предметов разной сложности в течение дня и недели, правильное</a:t>
            </a:r>
            <a:b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чередование умственной и физической активности.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единого расписания Минпросвещение дополнило установкой нормативов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времени на выполнение учащимися  домашнего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задания. 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сентября 2025 года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выполнение домашнего задания отводится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 классе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час;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2 - ом  и 3 – ем —1,5 часа;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4 - ом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Календарь икон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237" y="342899"/>
            <a:ext cx="1236663" cy="1133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153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y PC\Desktop\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3" b="48773"/>
          <a:stretch/>
        </p:blipFill>
        <p:spPr bwMode="auto">
          <a:xfrm>
            <a:off x="1097068" y="1012107"/>
            <a:ext cx="9682548" cy="529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7323053" y="2869375"/>
            <a:ext cx="2952328" cy="24482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266700"/>
            <a:ext cx="11525250" cy="6000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Изменения в образовании с 1 сентября 2025 года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12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850" y="266700"/>
            <a:ext cx="11525250" cy="6000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Рекомендации по домашнему заданию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850" y="952499"/>
            <a:ext cx="6667500" cy="5124451"/>
          </a:xfrm>
          <a:prstGeom prst="roundRect">
            <a:avLst>
              <a:gd name="adj" fmla="val 5682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задавать домашнее задание на следующий урок во время текущего занятия. 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педагога есть доступ к электронному журналу, он должен внести туда всю информацию не позднее окончания учебного дня. 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заданий, требующих продолжительной подготовки (таких как реферат, доклад, презентация или заучивание стихотворения), учащимся следует предоставлять достаточное время для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 descr="Студент делает домашнее задание Концепция иллюстрации на белом фоне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85898"/>
            <a:ext cx="4686300" cy="40576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38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850" y="266700"/>
            <a:ext cx="11525250" cy="6000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Введение оценки за поведение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850" y="952499"/>
            <a:ext cx="6581775" cy="5124451"/>
          </a:xfrm>
          <a:prstGeom prst="roundRect">
            <a:avLst>
              <a:gd name="adj" fmla="val 5682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поведения учеников в школах может быть введена с 1 сентября 2025 года в нескольких регионах,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этом сообщил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министр просвещения Сергей Кравцов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М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инистерство Просвещения 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критерии для оценки поведения учащихся. Рассматриваются различные варианты, включая традиционную пятибалльную систему и письменные комментарии от учителей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Иллюстрация концепции контрольного списка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477" y="0"/>
            <a:ext cx="2447523" cy="3206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C:\Users\My PC\Desktop\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1" t="42601" r="2801" b="34993"/>
          <a:stretch/>
        </p:blipFill>
        <p:spPr bwMode="auto">
          <a:xfrm>
            <a:off x="6847647" y="3291758"/>
            <a:ext cx="5001453" cy="242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60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y PC\Desktop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1" b="54665"/>
          <a:stretch/>
        </p:blipFill>
        <p:spPr bwMode="auto">
          <a:xfrm>
            <a:off x="1763414" y="1446006"/>
            <a:ext cx="9248023" cy="4325460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8947" y="491899"/>
            <a:ext cx="9942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Разрабатывается </a:t>
            </a:r>
            <a:r>
              <a:rPr lang="ru-RU" sz="2800" b="1" dirty="0" smtClean="0">
                <a:solidFill>
                  <a:srgbClr val="C00000"/>
                </a:solidFill>
              </a:rPr>
              <a:t>единая система оценивания в школах </a:t>
            </a:r>
          </a:p>
          <a:p>
            <a:pPr algn="ctr"/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258605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1827</TotalTime>
  <Words>357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DIN Condensed </vt:lpstr>
      <vt:lpstr>Wingdings</vt:lpstr>
      <vt:lpstr>Ретро</vt:lpstr>
      <vt:lpstr>Изменения в образовании  с 1 сентября 2025 года.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Единое школьное расписание</dc:title>
  <dc:creator>Учетная запись Майкрософт</dc:creator>
  <cp:lastModifiedBy>Никитина СА</cp:lastModifiedBy>
  <cp:revision>61</cp:revision>
  <cp:lastPrinted>2025-08-18T11:02:57Z</cp:lastPrinted>
  <dcterms:created xsi:type="dcterms:W3CDTF">2025-04-23T03:25:13Z</dcterms:created>
  <dcterms:modified xsi:type="dcterms:W3CDTF">2025-08-18T12:57:02Z</dcterms:modified>
</cp:coreProperties>
</file>